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5" d="100"/>
          <a:sy n="65" d="100"/>
        </p:scale>
        <p:origin x="307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5/14/2018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5/14/2018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5/14/2018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5/14/2018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5/14/2018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5/14/2018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5/14/2018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5/14/2018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5/14/2018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5/14/2018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5/14/2018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5/14/2018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5/14/2018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5/14/2018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5/14/2018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95FAAD-371E-4BD0-8D98-61C96C1A12C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t"/>
          <a:lstStyle/>
          <a:p>
            <a:r>
              <a:rPr lang="fr-FR" dirty="0"/>
              <a:t>				EDULAB</a:t>
            </a:r>
            <a:br>
              <a:rPr lang="fr-FR" dirty="0"/>
            </a:br>
            <a:r>
              <a:rPr lang="fr-FR" dirty="0"/>
              <a:t>Pôle d’appui Bassin</a:t>
            </a:r>
            <a:br>
              <a:rPr lang="fr-FR" dirty="0"/>
            </a:br>
            <a:r>
              <a:rPr lang="fr-FR" dirty="0"/>
              <a:t>Castres-Mazamet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BEC295B-59DC-44D6-9230-EED0CB1D4F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727408"/>
          </a:xfrm>
        </p:spPr>
        <p:txBody>
          <a:bodyPr>
            <a:normAutofit/>
          </a:bodyPr>
          <a:lstStyle/>
          <a:p>
            <a:pPr algn="ctr"/>
            <a:r>
              <a:rPr lang="fr-FR" sz="3600" b="1" dirty="0"/>
              <a:t>Formation </a:t>
            </a:r>
            <a:r>
              <a:rPr lang="fr-FR" sz="3600" b="1" dirty="0" err="1"/>
              <a:t>WebRadio</a:t>
            </a:r>
            <a:r>
              <a:rPr lang="fr-FR" sz="2800" dirty="0"/>
              <a:t>				                15-05-2018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45BF99C-910F-4CE7-9107-789B243A77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0656" y="921140"/>
            <a:ext cx="4263349" cy="3586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5917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FF8A1F-B39A-4505-A967-0525ACEA9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Outils logiciels pour la mise en œuvre</a:t>
            </a: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ECCF1BE5-9D56-4608-93A2-8AF626364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177" y="2222287"/>
            <a:ext cx="10554574" cy="4127713"/>
          </a:xfrm>
        </p:spPr>
        <p:txBody>
          <a:bodyPr anchor="t">
            <a:normAutofit/>
          </a:bodyPr>
          <a:lstStyle/>
          <a:p>
            <a:endParaRPr lang="fr-FR" dirty="0"/>
          </a:p>
          <a:p>
            <a:r>
              <a:rPr lang="fr-FR" b="1" dirty="0"/>
              <a:t>Diffusion et enregistrement</a:t>
            </a:r>
          </a:p>
          <a:p>
            <a:pPr lvl="1"/>
            <a:r>
              <a:rPr lang="fr-FR" b="1" dirty="0">
                <a:solidFill>
                  <a:srgbClr val="FFFF00"/>
                </a:solidFill>
              </a:rPr>
              <a:t>Butt</a:t>
            </a:r>
            <a:r>
              <a:rPr lang="fr-FR" b="1" dirty="0"/>
              <a:t> : </a:t>
            </a:r>
            <a:r>
              <a:rPr lang="fr-FR" dirty="0"/>
              <a:t>permet de diffuser et / ou d’enregistrer le flux sortant de la table de mixage vers un ordinateur et / ou internet</a:t>
            </a:r>
          </a:p>
          <a:p>
            <a:pPr lvl="1"/>
            <a:r>
              <a:rPr lang="fr-FR" b="1" dirty="0" err="1">
                <a:solidFill>
                  <a:srgbClr val="FFFF00"/>
                </a:solidFill>
              </a:rPr>
              <a:t>StudioBox</a:t>
            </a:r>
            <a:r>
              <a:rPr lang="fr-FR" b="1" dirty="0"/>
              <a:t> : </a:t>
            </a:r>
            <a:r>
              <a:rPr lang="fr-FR" dirty="0"/>
              <a:t>suite logicielle linux gratuite alternative à Butt qui intègre plusieurs outils ( Butt, Audacity, </a:t>
            </a:r>
            <a:r>
              <a:rPr lang="fr-FR" dirty="0" err="1"/>
              <a:t>Airtime</a:t>
            </a:r>
            <a:r>
              <a:rPr lang="fr-FR" dirty="0"/>
              <a:t>, VLC, </a:t>
            </a:r>
            <a:r>
              <a:rPr lang="fr-FR" dirty="0" err="1"/>
              <a:t>Icecast</a:t>
            </a:r>
            <a:r>
              <a:rPr lang="fr-FR" dirty="0"/>
              <a:t>)</a:t>
            </a:r>
          </a:p>
          <a:p>
            <a:r>
              <a:rPr lang="fr-FR" b="1" dirty="0"/>
              <a:t>Acquisition et montage son: </a:t>
            </a:r>
            <a:r>
              <a:rPr lang="fr-FR" b="1" dirty="0">
                <a:solidFill>
                  <a:srgbClr val="FFFF00"/>
                </a:solidFill>
              </a:rPr>
              <a:t>Audacity</a:t>
            </a:r>
          </a:p>
          <a:p>
            <a:r>
              <a:rPr lang="fr-FR" b="1" dirty="0"/>
              <a:t>Diffusion par programmation: </a:t>
            </a:r>
            <a:r>
              <a:rPr lang="fr-FR" b="1" dirty="0" err="1">
                <a:solidFill>
                  <a:srgbClr val="FFFF00"/>
                </a:solidFill>
              </a:rPr>
              <a:t>Airtime</a:t>
            </a:r>
            <a:r>
              <a:rPr lang="fr-FR" dirty="0"/>
              <a:t> </a:t>
            </a:r>
          </a:p>
          <a:p>
            <a:r>
              <a:rPr lang="fr-FR" b="1" dirty="0"/>
              <a:t>Diffusion de l’habillage sonore (</a:t>
            </a:r>
            <a:r>
              <a:rPr lang="fr-FR" b="1" dirty="0" err="1"/>
              <a:t>cartoucheur</a:t>
            </a:r>
            <a:r>
              <a:rPr lang="fr-FR" b="1" dirty="0"/>
              <a:t>)</a:t>
            </a:r>
            <a:r>
              <a:rPr lang="fr-FR" dirty="0"/>
              <a:t>: </a:t>
            </a:r>
            <a:r>
              <a:rPr lang="fr-FR" b="1" dirty="0">
                <a:solidFill>
                  <a:srgbClr val="FFFF00"/>
                </a:solidFill>
              </a:rPr>
              <a:t>Jingle Palette</a:t>
            </a:r>
          </a:p>
        </p:txBody>
      </p:sp>
    </p:spTree>
    <p:extLst>
      <p:ext uri="{BB962C8B-B14F-4D97-AF65-F5344CB8AC3E}">
        <p14:creationId xmlns:p14="http://schemas.microsoft.com/office/powerpoint/2010/main" val="7042145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FF8A1F-B39A-4505-A967-0525ACEA9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Atelier : Création d’une  émission</a:t>
            </a: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ECCF1BE5-9D56-4608-93A2-8AF626364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9731" y="2818453"/>
            <a:ext cx="5492789" cy="3592359"/>
          </a:xfrm>
        </p:spPr>
        <p:txBody>
          <a:bodyPr anchor="t">
            <a:normAutofit/>
          </a:bodyPr>
          <a:lstStyle/>
          <a:p>
            <a:endParaRPr lang="fr-FR" dirty="0"/>
          </a:p>
          <a:p>
            <a:r>
              <a:rPr lang="fr-FR" b="1" dirty="0"/>
              <a:t>Choix du thème</a:t>
            </a:r>
          </a:p>
          <a:p>
            <a:r>
              <a:rPr lang="fr-FR" b="1" dirty="0"/>
              <a:t>Répartition des rôles</a:t>
            </a:r>
          </a:p>
          <a:p>
            <a:pPr lvl="1"/>
            <a:r>
              <a:rPr lang="fr-FR" dirty="0">
                <a:solidFill>
                  <a:srgbClr val="FFFF00"/>
                </a:solidFill>
              </a:rPr>
              <a:t>Techniciens régie</a:t>
            </a:r>
          </a:p>
          <a:p>
            <a:pPr lvl="1"/>
            <a:r>
              <a:rPr lang="fr-FR" dirty="0">
                <a:solidFill>
                  <a:srgbClr val="FFFF00"/>
                </a:solidFill>
              </a:rPr>
              <a:t>Animateurs radio</a:t>
            </a:r>
          </a:p>
          <a:p>
            <a:pPr lvl="1"/>
            <a:r>
              <a:rPr lang="fr-FR" dirty="0">
                <a:solidFill>
                  <a:srgbClr val="FFFF00"/>
                </a:solidFill>
              </a:rPr>
              <a:t>Reporters (enquête/chronique live)</a:t>
            </a:r>
          </a:p>
          <a:p>
            <a:pPr lvl="1"/>
            <a:r>
              <a:rPr lang="fr-FR" dirty="0">
                <a:solidFill>
                  <a:srgbClr val="FFFF00"/>
                </a:solidFill>
              </a:rPr>
              <a:t>Reporters (reportage enregistré)</a:t>
            </a:r>
          </a:p>
          <a:p>
            <a:r>
              <a:rPr lang="fr-FR" b="1" dirty="0"/>
              <a:t>Etablissement du conducteur</a:t>
            </a:r>
          </a:p>
          <a:p>
            <a:endParaRPr lang="fr-FR" b="1" dirty="0"/>
          </a:p>
          <a:p>
            <a:pPr lvl="1"/>
            <a:endParaRPr lang="fr-FR" b="1" dirty="0"/>
          </a:p>
          <a:p>
            <a:pPr lvl="1"/>
            <a:endParaRPr lang="fr-FR" b="1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67ED988F-6444-45A8-A153-753481624D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2452" y="3038108"/>
            <a:ext cx="4612809" cy="3069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627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BF04EB-8B4E-41CC-A340-DC5D5157E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Sommaire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7B9F1E4-4D16-45C7-AE60-36CA959451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091" y="2222287"/>
            <a:ext cx="5099539" cy="4127713"/>
          </a:xfrm>
        </p:spPr>
        <p:txBody>
          <a:bodyPr anchor="t">
            <a:normAutofit/>
          </a:bodyPr>
          <a:lstStyle/>
          <a:p>
            <a:r>
              <a:rPr lang="fr-FR" dirty="0"/>
              <a:t>Présentation de l’</a:t>
            </a:r>
            <a:r>
              <a:rPr lang="fr-FR" dirty="0" err="1"/>
              <a:t>Edulab</a:t>
            </a:r>
            <a:endParaRPr lang="fr-FR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fr-FR" dirty="0" err="1"/>
              <a:t>Webradio</a:t>
            </a:r>
            <a:endParaRPr lang="fr-FR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fr-FR" dirty="0"/>
              <a:t>Drones ( à venir )</a:t>
            </a:r>
          </a:p>
          <a:p>
            <a:r>
              <a:rPr lang="fr-FR" dirty="0"/>
              <a:t>Projet </a:t>
            </a:r>
            <a:r>
              <a:rPr lang="fr-FR" dirty="0" err="1"/>
              <a:t>Webradio</a:t>
            </a:r>
            <a:endParaRPr lang="fr-FR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fr-FR" dirty="0"/>
              <a:t>Intérêts pédagogiques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dirty="0"/>
              <a:t>Modes de production et de diffusion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dirty="0"/>
              <a:t>L’écriture Radio quelques éléments, les formats</a:t>
            </a:r>
          </a:p>
          <a:p>
            <a:r>
              <a:rPr lang="fr-FR" dirty="0"/>
              <a:t>Matériels pour la </a:t>
            </a:r>
            <a:r>
              <a:rPr lang="fr-FR" dirty="0" err="1"/>
              <a:t>Webradio</a:t>
            </a:r>
            <a:endParaRPr lang="fr-FR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fr-FR" dirty="0"/>
              <a:t>Présentation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dirty="0"/>
              <a:t>Branchements</a:t>
            </a:r>
          </a:p>
          <a:p>
            <a:pPr>
              <a:buFont typeface="Courier New" panose="02070309020205020404" pitchFamily="49" charset="0"/>
              <a:buChar char="o"/>
            </a:pPr>
            <a:endParaRPr lang="fr-FR" dirty="0"/>
          </a:p>
          <a:p>
            <a:pPr>
              <a:buFont typeface="Courier New" panose="02070309020205020404" pitchFamily="49" charset="0"/>
              <a:buChar char="o"/>
            </a:pPr>
            <a:endParaRPr lang="fr-FR" dirty="0"/>
          </a:p>
          <a:p>
            <a:pPr marL="457200" lvl="1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lvl="1">
              <a:buFont typeface="Wingdings" panose="05000000000000000000" pitchFamily="2" charset="2"/>
              <a:buChar char="Ø"/>
            </a:pPr>
            <a:endParaRPr lang="fr-FR" dirty="0"/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786FE9FB-6BA0-4610-9D4F-5C70AA020867}"/>
              </a:ext>
            </a:extLst>
          </p:cNvPr>
          <p:cNvSpPr txBox="1">
            <a:spLocks/>
          </p:cNvSpPr>
          <p:nvPr/>
        </p:nvSpPr>
        <p:spPr>
          <a:xfrm>
            <a:off x="6998678" y="2222286"/>
            <a:ext cx="4828798" cy="4127713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Outils logiciels pour la mise en œuvre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dirty="0"/>
              <a:t>Diffusion et enregistrement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fr-FR" dirty="0"/>
              <a:t>Butt (associé éventuellement à VLC)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fr-FR" dirty="0" err="1"/>
              <a:t>StudioBox</a:t>
            </a:r>
            <a:endParaRPr lang="fr-FR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fr-FR" dirty="0"/>
              <a:t>Acquisition et montage son: Audacity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dirty="0"/>
              <a:t>Diffusion des habillages sonores (</a:t>
            </a:r>
            <a:r>
              <a:rPr lang="fr-FR" dirty="0" err="1"/>
              <a:t>Cartoucheur</a:t>
            </a:r>
            <a:r>
              <a:rPr lang="fr-FR" dirty="0"/>
              <a:t> ) : Jingle Palette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dirty="0"/>
              <a:t>Diffusion par programmation: </a:t>
            </a:r>
            <a:r>
              <a:rPr lang="fr-FR" dirty="0" err="1"/>
              <a:t>Airtime</a:t>
            </a:r>
            <a:r>
              <a:rPr lang="fr-FR" dirty="0"/>
              <a:t> (intégré à </a:t>
            </a:r>
            <a:r>
              <a:rPr lang="fr-FR" dirty="0" err="1"/>
              <a:t>StudioBox</a:t>
            </a:r>
            <a:r>
              <a:rPr lang="fr-FR" dirty="0"/>
              <a:t>)</a:t>
            </a:r>
          </a:p>
          <a:p>
            <a:pPr>
              <a:buSzPct val="150000"/>
              <a:buFont typeface="Courier New" panose="02070309020205020404" pitchFamily="49" charset="0"/>
              <a:buChar char="o"/>
            </a:pPr>
            <a:r>
              <a:rPr lang="fr-FR" dirty="0"/>
              <a:t>Atelier : Création d’une  émission</a:t>
            </a:r>
          </a:p>
        </p:txBody>
      </p:sp>
    </p:spTree>
    <p:extLst>
      <p:ext uri="{BB962C8B-B14F-4D97-AF65-F5344CB8AC3E}">
        <p14:creationId xmlns:p14="http://schemas.microsoft.com/office/powerpoint/2010/main" val="2666726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FF8A1F-B39A-4505-A967-0525ACEA9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Présentation de l’</a:t>
            </a:r>
            <a:r>
              <a:rPr lang="fr-FR" dirty="0" err="1"/>
              <a:t>Edulab</a:t>
            </a:r>
            <a:r>
              <a:rPr lang="fr-FR" dirty="0"/>
              <a:t> du pôle d’appui du Lycée La Borde Basse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C2C76F0-29FA-4019-A8B7-3DCEA2531D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1684" y="3051907"/>
            <a:ext cx="2473570" cy="329809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9AA6CAB-7417-4694-A3D7-08D2AD95DA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6081" y="3051907"/>
            <a:ext cx="2581117" cy="3298094"/>
          </a:xfrm>
          <a:prstGeom prst="rect">
            <a:avLst/>
          </a:prstGeom>
        </p:spPr>
      </p:pic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148F25B9-B2C4-462F-B00D-E93E295F9C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712" y="2495059"/>
            <a:ext cx="3893965" cy="3854941"/>
          </a:xfrm>
        </p:spPr>
        <p:txBody>
          <a:bodyPr anchor="t">
            <a:normAutofit/>
          </a:bodyPr>
          <a:lstStyle/>
          <a:p>
            <a:r>
              <a:rPr lang="fr-FR" dirty="0"/>
              <a:t>Atelier </a:t>
            </a:r>
            <a:r>
              <a:rPr lang="fr-FR" b="1" dirty="0">
                <a:solidFill>
                  <a:srgbClr val="FFFF00"/>
                </a:solidFill>
              </a:rPr>
              <a:t>Webradio</a:t>
            </a:r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B6DD2C8-FCB4-47C2-A57B-15E8BEE3808D}"/>
              </a:ext>
            </a:extLst>
          </p:cNvPr>
          <p:cNvSpPr txBox="1">
            <a:spLocks/>
          </p:cNvSpPr>
          <p:nvPr/>
        </p:nvSpPr>
        <p:spPr>
          <a:xfrm>
            <a:off x="6726748" y="2555871"/>
            <a:ext cx="3893965" cy="3854941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Atelier </a:t>
            </a:r>
            <a:r>
              <a:rPr lang="fr-FR" b="1" dirty="0">
                <a:solidFill>
                  <a:srgbClr val="FFFF00"/>
                </a:solidFill>
              </a:rPr>
              <a:t>Drone</a:t>
            </a:r>
          </a:p>
        </p:txBody>
      </p:sp>
    </p:spTree>
    <p:extLst>
      <p:ext uri="{BB962C8B-B14F-4D97-AF65-F5344CB8AC3E}">
        <p14:creationId xmlns:p14="http://schemas.microsoft.com/office/powerpoint/2010/main" val="1436058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FF8A1F-B39A-4505-A967-0525ACEA9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Projet Webradio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269CAC5-03A8-4493-8FBB-ABD3322D33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712" y="2860431"/>
            <a:ext cx="10554574" cy="3489569"/>
          </a:xfrm>
        </p:spPr>
        <p:txBody>
          <a:bodyPr anchor="t">
            <a:normAutofit/>
          </a:bodyPr>
          <a:lstStyle/>
          <a:p>
            <a:r>
              <a:rPr lang="fr-FR" sz="2400" b="1" dirty="0"/>
              <a:t>Intérêts pédagogiques:</a:t>
            </a:r>
          </a:p>
          <a:p>
            <a:pPr marL="0" indent="0">
              <a:buNone/>
            </a:pPr>
            <a:endParaRPr lang="fr-FR" dirty="0"/>
          </a:p>
          <a:p>
            <a:pPr lvl="1"/>
            <a:r>
              <a:rPr lang="fr-FR" b="1" dirty="0">
                <a:solidFill>
                  <a:srgbClr val="FFFF00"/>
                </a:solidFill>
              </a:rPr>
              <a:t>Objectifs transversaux et citoyens :</a:t>
            </a:r>
            <a:r>
              <a:rPr lang="fr-FR" dirty="0">
                <a:solidFill>
                  <a:srgbClr val="FFFF00"/>
                </a:solidFill>
              </a:rPr>
              <a:t> </a:t>
            </a:r>
            <a:r>
              <a:rPr lang="fr-FR" dirty="0"/>
              <a:t>expression orale, expression </a:t>
            </a:r>
            <a:r>
              <a:rPr lang="fr-FR" dirty="0" err="1"/>
              <a:t>excrite</a:t>
            </a:r>
            <a:r>
              <a:rPr lang="fr-FR" dirty="0"/>
              <a:t>, autonomie, confiance en soi, prise de décision, esprit critique, engagement, ouverture culturelle, …</a:t>
            </a:r>
          </a:p>
          <a:p>
            <a:pPr lvl="1"/>
            <a:r>
              <a:rPr lang="fr-FR" b="1" dirty="0">
                <a:solidFill>
                  <a:srgbClr val="FFFF00"/>
                </a:solidFill>
              </a:rPr>
              <a:t>Objectifs « Enseignement aux Media d’Information » :</a:t>
            </a:r>
            <a:r>
              <a:rPr lang="fr-FR" dirty="0"/>
              <a:t> travail sur la communication, circuit de l’information, notion de droits, esprit critiques, traitement de l’information, …</a:t>
            </a:r>
          </a:p>
          <a:p>
            <a:pPr lvl="1"/>
            <a:r>
              <a:rPr lang="fr-FR" b="1" dirty="0">
                <a:solidFill>
                  <a:srgbClr val="FFFF00"/>
                </a:solidFill>
              </a:rPr>
              <a:t>Objectifs « Technologie de l’Information et de la Communication pour l’Enseignement » :</a:t>
            </a:r>
            <a:r>
              <a:rPr lang="fr-FR" dirty="0"/>
              <a:t> outils de production liés au son, gestion de fichier sons, processus de diffusion, notion d’algorithme, …</a:t>
            </a:r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11367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FF8A1F-B39A-4505-A967-0525ACEA9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Modes de production et de diffusion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45679D1-3C95-44DC-93AE-2A954EB831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6431" y="2015899"/>
            <a:ext cx="6741135" cy="4760039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49FBF93E-C868-4447-81A2-B790477F74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712" y="2222287"/>
            <a:ext cx="4175319" cy="4127713"/>
          </a:xfrm>
        </p:spPr>
        <p:txBody>
          <a:bodyPr anchor="t">
            <a:normAutofit/>
          </a:bodyPr>
          <a:lstStyle/>
          <a:p>
            <a:r>
              <a:rPr lang="fr-FR" b="1" dirty="0">
                <a:solidFill>
                  <a:srgbClr val="FFFF00"/>
                </a:solidFill>
              </a:rPr>
              <a:t>Podcast</a:t>
            </a:r>
            <a:r>
              <a:rPr lang="fr-FR" b="1" dirty="0"/>
              <a:t> :</a:t>
            </a:r>
            <a:r>
              <a:rPr lang="fr-FR" dirty="0"/>
              <a:t> Production sonore accessible sur le net à n’importe quel instant.</a:t>
            </a:r>
          </a:p>
          <a:p>
            <a:endParaRPr lang="fr-FR" dirty="0"/>
          </a:p>
          <a:p>
            <a:r>
              <a:rPr lang="fr-FR" b="1" dirty="0">
                <a:solidFill>
                  <a:srgbClr val="FFFF00"/>
                </a:solidFill>
              </a:rPr>
              <a:t>PAD (Prêt à Diffuser)</a:t>
            </a:r>
            <a:r>
              <a:rPr lang="fr-FR" b="1" dirty="0"/>
              <a:t>:</a:t>
            </a:r>
            <a:r>
              <a:rPr lang="fr-FR" dirty="0"/>
              <a:t> Production sonore prête à être diffusée grâce à un logiciel de programmation (</a:t>
            </a:r>
            <a:r>
              <a:rPr lang="fr-FR" dirty="0" err="1"/>
              <a:t>Airtime</a:t>
            </a:r>
            <a:r>
              <a:rPr lang="fr-FR" dirty="0"/>
              <a:t>)</a:t>
            </a:r>
          </a:p>
          <a:p>
            <a:endParaRPr lang="fr-FR" dirty="0"/>
          </a:p>
          <a:p>
            <a:r>
              <a:rPr lang="fr-FR" b="1" dirty="0">
                <a:solidFill>
                  <a:srgbClr val="FFFF00"/>
                </a:solidFill>
              </a:rPr>
              <a:t>DIRECT</a:t>
            </a:r>
            <a:r>
              <a:rPr lang="fr-FR" b="1" dirty="0"/>
              <a:t> :</a:t>
            </a:r>
            <a:r>
              <a:rPr lang="fr-FR" dirty="0"/>
              <a:t> Emission en direct diffusée sur le net.</a:t>
            </a:r>
          </a:p>
          <a:p>
            <a:pPr>
              <a:buFont typeface="Courier New" panose="02070309020205020404" pitchFamily="49" charset="0"/>
              <a:buChar char="o"/>
            </a:pPr>
            <a:endParaRPr lang="fr-FR" dirty="0"/>
          </a:p>
          <a:p>
            <a:pPr>
              <a:buFont typeface="Courier New" panose="02070309020205020404" pitchFamily="49" charset="0"/>
              <a:buChar char="o"/>
            </a:pPr>
            <a:endParaRPr lang="fr-FR" dirty="0"/>
          </a:p>
          <a:p>
            <a:pPr marL="457200" lvl="1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lvl="1">
              <a:buFont typeface="Wingdings" panose="05000000000000000000" pitchFamily="2" charset="2"/>
              <a:buChar char="Ø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165414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FF8A1F-B39A-4505-A967-0525ACEA9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L’écriture Radio quelques éléments, les formats.</a:t>
            </a: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ECCF1BE5-9D56-4608-93A2-8AF626364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4127713"/>
          </a:xfrm>
        </p:spPr>
        <p:txBody>
          <a:bodyPr anchor="t">
            <a:normAutofit fontScale="92500"/>
          </a:bodyPr>
          <a:lstStyle/>
          <a:p>
            <a:endParaRPr lang="fr-FR" dirty="0"/>
          </a:p>
          <a:p>
            <a:r>
              <a:rPr lang="fr-FR" b="1" dirty="0">
                <a:solidFill>
                  <a:srgbClr val="FFFF00"/>
                </a:solidFill>
              </a:rPr>
              <a:t>Générique </a:t>
            </a:r>
            <a:r>
              <a:rPr lang="fr-FR" dirty="0"/>
              <a:t>(de début ou de fin) : extraits de musique diffusés au début et à la fin de l'émission. Le générique doit être assez court ( 30''/40''). Souvent on baisse peu à peu le générique de début et on crée un fondu enchaîné avec la voix du présentateur qui va alors « parler sur tapis ». </a:t>
            </a:r>
          </a:p>
          <a:p>
            <a:r>
              <a:rPr lang="fr-FR" b="1" dirty="0">
                <a:solidFill>
                  <a:srgbClr val="FFFF00"/>
                </a:solidFill>
              </a:rPr>
              <a:t>Jingles </a:t>
            </a:r>
            <a:r>
              <a:rPr lang="fr-FR" dirty="0"/>
              <a:t>: Courte séquence sonore mêlant voix, musique, bruitages qui introduit et identifie </a:t>
            </a:r>
          </a:p>
          <a:p>
            <a:r>
              <a:rPr lang="fr-FR" b="1" dirty="0">
                <a:solidFill>
                  <a:srgbClr val="FFFF00"/>
                </a:solidFill>
              </a:rPr>
              <a:t>Virgules </a:t>
            </a:r>
            <a:r>
              <a:rPr lang="fr-FR" dirty="0"/>
              <a:t>(ponctuations sonores très brèves). Virgule : élément simple, très bref (environ 5'') qui articule deux moments radiophoniques : au milieu d'une chronique, entre deux publicités... une émission. Il permet l’identification d’une émission régulière ou d'une antenne radio. </a:t>
            </a:r>
          </a:p>
          <a:p>
            <a:r>
              <a:rPr lang="fr-FR" b="1" dirty="0">
                <a:solidFill>
                  <a:srgbClr val="FFFF00"/>
                </a:solidFill>
              </a:rPr>
              <a:t>Tapis</a:t>
            </a:r>
            <a:r>
              <a:rPr lang="fr-FR" b="1" dirty="0"/>
              <a:t> </a:t>
            </a:r>
            <a:r>
              <a:rPr lang="fr-FR" dirty="0"/>
              <a:t>: Musique qui passe en bruit de fond (à l'arrière plan) durant une prise de parole (Souvent en début et en fin d'émission) </a:t>
            </a:r>
          </a:p>
          <a:p>
            <a:r>
              <a:rPr lang="fr-FR" b="1" dirty="0">
                <a:solidFill>
                  <a:srgbClr val="FFFF00"/>
                </a:solidFill>
              </a:rPr>
              <a:t>Top horaire </a:t>
            </a:r>
            <a:r>
              <a:rPr lang="fr-FR" dirty="0"/>
              <a:t>: indicatif spécial diffusé à intervalle régulier (à chaque heure). Il annonce l'heure et la station de diffusion et donne ainsi des repères à l’auditeur. </a:t>
            </a:r>
          </a:p>
        </p:txBody>
      </p:sp>
    </p:spTree>
    <p:extLst>
      <p:ext uri="{BB962C8B-B14F-4D97-AF65-F5344CB8AC3E}">
        <p14:creationId xmlns:p14="http://schemas.microsoft.com/office/powerpoint/2010/main" val="41400025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FF8A1F-B39A-4505-A967-0525ACEA9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L’écriture Radio quelques éléments, les formats.</a:t>
            </a: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ECCF1BE5-9D56-4608-93A2-8AF626364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4127713"/>
          </a:xfrm>
        </p:spPr>
        <p:txBody>
          <a:bodyPr anchor="t">
            <a:normAutofit lnSpcReduction="10000"/>
          </a:bodyPr>
          <a:lstStyle/>
          <a:p>
            <a:endParaRPr lang="fr-FR" dirty="0"/>
          </a:p>
          <a:p>
            <a:endParaRPr lang="fr-FR" dirty="0"/>
          </a:p>
          <a:p>
            <a:r>
              <a:rPr lang="fr-FR" b="1" dirty="0">
                <a:solidFill>
                  <a:srgbClr val="FFFF00"/>
                </a:solidFill>
              </a:rPr>
              <a:t>Lancement</a:t>
            </a:r>
            <a:r>
              <a:rPr lang="fr-FR" b="1" dirty="0"/>
              <a:t> </a:t>
            </a:r>
            <a:r>
              <a:rPr lang="fr-FR" dirty="0"/>
              <a:t>: phrase qui permet à l’animateur d’introduire ce qui va suivre (interview, chronique,…). </a:t>
            </a:r>
          </a:p>
          <a:p>
            <a:r>
              <a:rPr lang="fr-FR" b="1" dirty="0">
                <a:solidFill>
                  <a:srgbClr val="FFFF00"/>
                </a:solidFill>
              </a:rPr>
              <a:t>Angle</a:t>
            </a:r>
            <a:r>
              <a:rPr lang="fr-FR" b="1" dirty="0"/>
              <a:t> : </a:t>
            </a:r>
            <a:r>
              <a:rPr lang="fr-FR" dirty="0"/>
              <a:t>point de vue choisi pour aborder un sujet. Aspect du sujet que l’on choisit de mettre en valeur. </a:t>
            </a:r>
          </a:p>
          <a:p>
            <a:r>
              <a:rPr lang="fr-FR" b="1" dirty="0">
                <a:solidFill>
                  <a:srgbClr val="FFFF00"/>
                </a:solidFill>
              </a:rPr>
              <a:t>Accroche ou attaque </a:t>
            </a:r>
            <a:r>
              <a:rPr lang="fr-FR" b="1" dirty="0"/>
              <a:t>: </a:t>
            </a:r>
            <a:r>
              <a:rPr lang="fr-FR" dirty="0"/>
              <a:t>présentation brève et précise d’un sujet par un journaliste, qui doit retenir l’attention de l’auditeur, « l’accrocher », et lui donner envie d’écouter la suite. </a:t>
            </a:r>
          </a:p>
          <a:p>
            <a:r>
              <a:rPr lang="fr-FR" b="1" dirty="0">
                <a:solidFill>
                  <a:srgbClr val="FFFF00"/>
                </a:solidFill>
              </a:rPr>
              <a:t>Sommaire</a:t>
            </a:r>
            <a:r>
              <a:rPr lang="fr-FR" b="1" dirty="0"/>
              <a:t> </a:t>
            </a:r>
            <a:r>
              <a:rPr lang="fr-FR" dirty="0"/>
              <a:t>: au début de l'émission et au cours de celle-ci, le présentateur annonce ou rappelle les étapes de l'émission. </a:t>
            </a:r>
          </a:p>
          <a:p>
            <a:r>
              <a:rPr lang="fr-FR" b="1" dirty="0">
                <a:solidFill>
                  <a:srgbClr val="FFFF00"/>
                </a:solidFill>
              </a:rPr>
              <a:t>Annonce (amorce, préambule) / désannonce</a:t>
            </a:r>
            <a:r>
              <a:rPr lang="fr-FR" b="1" dirty="0"/>
              <a:t> </a:t>
            </a:r>
            <a:r>
              <a:rPr lang="fr-FR" dirty="0"/>
              <a:t>: on utilise ces termes en ce qui concerne particulièrement les pauses musicales. On annonce et on désannonce chaque morceau. </a:t>
            </a:r>
            <a:endParaRPr lang="fr-FR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8787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FF8A1F-B39A-4505-A967-0525ACEA9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L’écriture Radio quelques éléments, les formats.</a:t>
            </a: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ECCF1BE5-9D56-4608-93A2-8AF626364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4127713"/>
          </a:xfrm>
        </p:spPr>
        <p:txBody>
          <a:bodyPr anchor="t">
            <a:normAutofit/>
          </a:bodyPr>
          <a:lstStyle/>
          <a:p>
            <a:endParaRPr lang="fr-FR" dirty="0"/>
          </a:p>
          <a:p>
            <a:endParaRPr lang="fr-FR" dirty="0"/>
          </a:p>
          <a:p>
            <a:r>
              <a:rPr lang="fr-FR" b="1" dirty="0">
                <a:solidFill>
                  <a:srgbClr val="FFFF00"/>
                </a:solidFill>
              </a:rPr>
              <a:t>Relance </a:t>
            </a:r>
            <a:r>
              <a:rPr lang="fr-FR" b="1" dirty="0"/>
              <a:t>: </a:t>
            </a:r>
            <a:r>
              <a:rPr lang="fr-FR" dirty="0"/>
              <a:t>l’animateur reprend la parole pour un petit moment ou deux animateurs se passent la parole </a:t>
            </a:r>
            <a:endParaRPr lang="fr-FR" b="1" dirty="0">
              <a:solidFill>
                <a:srgbClr val="FFFF00"/>
              </a:solidFill>
            </a:endParaRPr>
          </a:p>
          <a:p>
            <a:r>
              <a:rPr lang="fr-FR" b="1" dirty="0">
                <a:solidFill>
                  <a:srgbClr val="FFFF00"/>
                </a:solidFill>
              </a:rPr>
              <a:t>Conducteur</a:t>
            </a:r>
            <a:r>
              <a:rPr lang="fr-FR" b="1" dirty="0"/>
              <a:t> </a:t>
            </a:r>
            <a:r>
              <a:rPr lang="fr-FR" dirty="0"/>
              <a:t>: document qui décrit minutieusement le déroulement d'une émission. Il impose, seconde par seconde, la conduite de chacun : le présentateur, les invités, les techniciens. </a:t>
            </a:r>
          </a:p>
          <a:p>
            <a:r>
              <a:rPr lang="fr-FR" b="1" dirty="0">
                <a:solidFill>
                  <a:srgbClr val="FFFF00"/>
                </a:solidFill>
              </a:rPr>
              <a:t>Développement : </a:t>
            </a:r>
            <a:r>
              <a:rPr lang="fr-FR" dirty="0"/>
              <a:t>vient après l’accroche et avant la chute. </a:t>
            </a:r>
          </a:p>
          <a:p>
            <a:r>
              <a:rPr lang="fr-FR" b="1" dirty="0">
                <a:solidFill>
                  <a:srgbClr val="FFFF00"/>
                </a:solidFill>
              </a:rPr>
              <a:t>Pied </a:t>
            </a:r>
            <a:r>
              <a:rPr lang="fr-FR" dirty="0">
                <a:solidFill>
                  <a:srgbClr val="FFFF00"/>
                </a:solidFill>
              </a:rPr>
              <a:t>:</a:t>
            </a:r>
            <a:r>
              <a:rPr lang="fr-FR" dirty="0"/>
              <a:t> information complémentaire donnée par le présentateur à la fin d’une chronique ou d’une interview pour la conclure et faire la transition. </a:t>
            </a:r>
          </a:p>
        </p:txBody>
      </p:sp>
    </p:spTree>
    <p:extLst>
      <p:ext uri="{BB962C8B-B14F-4D97-AF65-F5344CB8AC3E}">
        <p14:creationId xmlns:p14="http://schemas.microsoft.com/office/powerpoint/2010/main" val="7762852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FF8A1F-B39A-4505-A967-0525ACEA9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Matériels pour la Webradio</a:t>
            </a:r>
            <a:br>
              <a:rPr lang="fr-FR" dirty="0"/>
            </a:br>
            <a:r>
              <a:rPr lang="fr-FR" dirty="0"/>
              <a:t>et branchements</a:t>
            </a: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ECCF1BE5-9D56-4608-93A2-8AF626364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177" y="2222287"/>
            <a:ext cx="10554574" cy="4127713"/>
          </a:xfrm>
        </p:spPr>
        <p:txBody>
          <a:bodyPr anchor="t">
            <a:normAutofit/>
          </a:bodyPr>
          <a:lstStyle/>
          <a:p>
            <a:endParaRPr lang="fr-FR" dirty="0"/>
          </a:p>
          <a:p>
            <a:endParaRPr lang="fr-FR" dirty="0"/>
          </a:p>
          <a:p>
            <a:r>
              <a:rPr lang="fr-FR" b="1" dirty="0"/>
              <a:t>Microphones + pieds</a:t>
            </a:r>
          </a:p>
          <a:p>
            <a:r>
              <a:rPr lang="fr-FR" b="1" dirty="0"/>
              <a:t>Table de mixage</a:t>
            </a:r>
          </a:p>
          <a:p>
            <a:r>
              <a:rPr lang="fr-FR" b="1" dirty="0"/>
              <a:t>Casques</a:t>
            </a:r>
          </a:p>
          <a:p>
            <a:r>
              <a:rPr lang="fr-FR" b="1" dirty="0"/>
              <a:t>Haut-parleurs</a:t>
            </a:r>
          </a:p>
          <a:p>
            <a:r>
              <a:rPr lang="fr-FR" b="1" dirty="0"/>
              <a:t>1 ou 2 ordinateurs:</a:t>
            </a:r>
          </a:p>
          <a:p>
            <a:pPr lvl="1"/>
            <a:r>
              <a:rPr lang="fr-FR" b="1" dirty="0"/>
              <a:t>1 pour l’enregistrement</a:t>
            </a:r>
          </a:p>
          <a:p>
            <a:pPr lvl="1"/>
            <a:r>
              <a:rPr lang="fr-FR" b="1" dirty="0"/>
              <a:t>1 pour lancement effets sonores (jingle, tapis,…)   </a:t>
            </a:r>
            <a:r>
              <a:rPr lang="fr-FR" dirty="0"/>
              <a:t>(facultatif)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5561B228-3CA2-477E-B8E4-B8F195EC59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9784" y="508000"/>
            <a:ext cx="4408865" cy="612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6296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is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Concis</Template>
  <TotalTime>762</TotalTime>
  <Words>739</Words>
  <Application>Microsoft Office PowerPoint</Application>
  <PresentationFormat>Grand écran</PresentationFormat>
  <Paragraphs>92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Century Gothic</vt:lpstr>
      <vt:lpstr>Courier New</vt:lpstr>
      <vt:lpstr>Wingdings</vt:lpstr>
      <vt:lpstr>Wingdings 2</vt:lpstr>
      <vt:lpstr>Concis</vt:lpstr>
      <vt:lpstr>    EDULAB Pôle d’appui Bassin Castres-Mazamet </vt:lpstr>
      <vt:lpstr>Sommaire</vt:lpstr>
      <vt:lpstr>Présentation de l’Edulab du pôle d’appui du Lycée La Borde Basse</vt:lpstr>
      <vt:lpstr>Projet Webradio</vt:lpstr>
      <vt:lpstr>Modes de production et de diffusion</vt:lpstr>
      <vt:lpstr>L’écriture Radio quelques éléments, les formats.</vt:lpstr>
      <vt:lpstr>L’écriture Radio quelques éléments, les formats.</vt:lpstr>
      <vt:lpstr>L’écriture Radio quelques éléments, les formats.</vt:lpstr>
      <vt:lpstr>Matériels pour la Webradio et branchements</vt:lpstr>
      <vt:lpstr>Outils logiciels pour la mise en œuvre</vt:lpstr>
      <vt:lpstr>Atelier : Création d’une  émission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Formation ENT V4</dc:title>
  <dc:creator>fred alb</dc:creator>
  <cp:lastModifiedBy>fred alb</cp:lastModifiedBy>
  <cp:revision>44</cp:revision>
  <dcterms:created xsi:type="dcterms:W3CDTF">2018-01-16T08:27:40Z</dcterms:created>
  <dcterms:modified xsi:type="dcterms:W3CDTF">2018-05-14T06:34:15Z</dcterms:modified>
</cp:coreProperties>
</file>